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  <p:sldMasterId id="2147483696" r:id="rId2"/>
  </p:sldMasterIdLst>
  <p:notesMasterIdLst>
    <p:notesMasterId r:id="rId13"/>
  </p:notesMasterIdLst>
  <p:sldIdLst>
    <p:sldId id="257" r:id="rId3"/>
    <p:sldId id="278" r:id="rId4"/>
    <p:sldId id="274" r:id="rId5"/>
    <p:sldId id="268" r:id="rId6"/>
    <p:sldId id="261" r:id="rId7"/>
    <p:sldId id="265" r:id="rId8"/>
    <p:sldId id="271" r:id="rId9"/>
    <p:sldId id="272" r:id="rId10"/>
    <p:sldId id="279" r:id="rId11"/>
    <p:sldId id="277" r:id="rId12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0"/>
    <a:srgbClr val="028FB5"/>
    <a:srgbClr val="000066"/>
    <a:srgbClr val="0091B6"/>
    <a:srgbClr val="000000"/>
    <a:srgbClr val="FFFFFF"/>
    <a:srgbClr val="2E75B5"/>
    <a:srgbClr val="DAB763"/>
    <a:srgbClr val="D4674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94" y="7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E94E6F5-4A1A-4EA7-ACD6-3DAB6785414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9CBA9C2-DC68-4110-B9B3-0BFA929C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6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 fontAlgn="base">
              <a:spcBef>
                <a:spcPct val="0"/>
              </a:spcBef>
              <a:spcAft>
                <a:spcPct val="0"/>
              </a:spcAft>
              <a:defRPr/>
            </a:pPr>
            <a:fld id="{C0235566-3F3D-4666-B1AD-8BD463D6787F}" type="slidenum"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defTabSz="942289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75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89386-8579-4A5F-95BA-916D013AA6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9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A7F3E0-D627-4D01-A04D-938FD3FF692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3551-D27F-45AD-B02B-43E66FD412A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12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89386-8579-4A5F-95BA-916D013AA6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4089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9D772-4E4F-4C91-AAEB-E46AE737EC7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2426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5E99D9-8F69-4EF2-BB03-B1E96E4A053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0167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3EABF8-102D-4729-B660-D89D39CAA98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0497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0A67-8BB7-4FB2-887C-FD93AFD33BD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5914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9814F-EE15-4876-882A-9440997FD1F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1900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93E0B2-A187-4CA7-BEF1-C39DF6D1E2A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0095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418523-8359-4F02-832D-D887577C6D3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490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9D772-4E4F-4C91-AAEB-E46AE737EC7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997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60E31-2ACA-4F9A-9C4F-57F0635139B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0396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A7F3E0-D627-4D01-A04D-938FD3FF692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7686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D3551-D27F-45AD-B02B-43E66FD412A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9019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5E99D9-8F69-4EF2-BB03-B1E96E4A053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5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3EABF8-102D-4729-B660-D89D39CAA98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9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0A67-8BB7-4FB2-887C-FD93AFD33BD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8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9814F-EE15-4876-882A-9440997FD1F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9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93E0B2-A187-4CA7-BEF1-C39DF6D1E2A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7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418523-8359-4F02-832D-D887577C6D3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067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60E31-2ACA-4F9A-9C4F-57F0635139B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3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F60EE-C90D-4416-9A69-7465B33B47E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8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F60EE-C90D-4416-9A69-7465B33B47E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522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jpeg"/><Relationship Id="rId3" Type="http://schemas.openxmlformats.org/officeDocument/2006/relationships/image" Target="../media/image7.png"/><Relationship Id="rId21" Type="http://schemas.openxmlformats.org/officeDocument/2006/relationships/image" Target="../media/image25.jpeg"/><Relationship Id="rId34" Type="http://schemas.openxmlformats.org/officeDocument/2006/relationships/image" Target="../media/image38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5" Type="http://schemas.openxmlformats.org/officeDocument/2006/relationships/image" Target="../media/image29.jpeg"/><Relationship Id="rId33" Type="http://schemas.openxmlformats.org/officeDocument/2006/relationships/image" Target="../media/image37.jpe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20" Type="http://schemas.openxmlformats.org/officeDocument/2006/relationships/image" Target="../media/image24.svg"/><Relationship Id="rId29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24" Type="http://schemas.openxmlformats.org/officeDocument/2006/relationships/image" Target="../media/image28.jpeg"/><Relationship Id="rId32" Type="http://schemas.openxmlformats.org/officeDocument/2006/relationships/image" Target="../media/image36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28" Type="http://schemas.openxmlformats.org/officeDocument/2006/relationships/image" Target="../media/image32.jpe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31" Type="http://schemas.openxmlformats.org/officeDocument/2006/relationships/image" Target="../media/image35.jpe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Relationship Id="rId27" Type="http://schemas.openxmlformats.org/officeDocument/2006/relationships/image" Target="../media/image31.jpeg"/><Relationship Id="rId30" Type="http://schemas.openxmlformats.org/officeDocument/2006/relationships/image" Target="../media/image34.jpeg"/><Relationship Id="rId8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image" Target="../media/image54.jpe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" y="261853"/>
            <a:ext cx="9132600" cy="6334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28" y="2651760"/>
            <a:ext cx="3813158" cy="3749040"/>
          </a:xfrm>
          <a:prstGeom prst="rect">
            <a:avLst/>
          </a:prstGeom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1114" y="6391654"/>
            <a:ext cx="9144000" cy="457201"/>
          </a:xfrm>
          <a:prstGeom prst="rect">
            <a:avLst/>
          </a:prstGeom>
          <a:solidFill>
            <a:srgbClr val="213555"/>
          </a:solidFill>
          <a:ln w="57150" cmpd="thickThin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/>
              </a:rPr>
              <a:t>Prof. Paul Arthur Berkman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Times New Roma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/>
              </a:rPr>
              <a:t>pab@scidiplo.org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/>
              </a:rPr>
              <a:t> |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Times New Roman"/>
              </a:rPr>
              <a:t>paul.berkman@unitar.org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1114" y="-64655"/>
            <a:ext cx="9162838" cy="1261884"/>
          </a:xfrm>
          <a:prstGeom prst="rect">
            <a:avLst/>
          </a:prstGeom>
          <a:solidFill>
            <a:srgbClr val="DAB763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700" b="1" cap="small" spc="-2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Interagency Arctic Research Policy Committee (IARPC) – 6 December 2023</a:t>
            </a:r>
          </a:p>
          <a:p>
            <a:pPr algn="ctr"/>
            <a:endParaRPr lang="en-US" sz="700" b="1" cap="small" spc="-2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100" b="1" cap="small" spc="-2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Arctic Satellite Knowledge (ASK):</a:t>
            </a:r>
          </a:p>
          <a:p>
            <a:pPr algn="ctr"/>
            <a:r>
              <a:rPr lang="en-US" sz="2700" b="1" cap="small" spc="-2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Integrating Maritime Ship Traffic</a:t>
            </a:r>
          </a:p>
        </p:txBody>
      </p:sp>
      <p:pic>
        <p:nvPicPr>
          <p:cNvPr id="6" name="Picture 5" descr="A diagram of the surface of the earth&#10;&#10;Description automatically generated">
            <a:extLst>
              <a:ext uri="{FF2B5EF4-FFF2-40B4-BE49-F238E27FC236}">
                <a16:creationId xmlns:a16="http://schemas.microsoft.com/office/drawing/2014/main" id="{DED906FF-2D79-1C3F-4723-D0667DA41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5" y="1188083"/>
            <a:ext cx="4597229" cy="374904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D20DEEF-E890-0F3C-DA6E-FCA333466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4"/>
            <a:ext cx="1904940" cy="457200"/>
          </a:xfrm>
          <a:prstGeom prst="rect">
            <a:avLst/>
          </a:prstGeom>
        </p:spPr>
      </p:pic>
      <p:pic>
        <p:nvPicPr>
          <p:cNvPr id="12" name="Picture 11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72DA1C12-9182-01D7-6A4C-DCB774CE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64" y="6391656"/>
            <a:ext cx="1356360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508458-BFFD-5945-BB12-46DDD69F6A7F}"/>
              </a:ext>
            </a:extLst>
          </p:cNvPr>
          <p:cNvSpPr txBox="1"/>
          <p:nvPr/>
        </p:nvSpPr>
        <p:spPr>
          <a:xfrm>
            <a:off x="11114" y="5132469"/>
            <a:ext cx="4037184" cy="95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the Arctic system?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are the boundaries of the Arctic system?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 we manage the Arctic system?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2370D-CE75-0C27-9516-72FE825AF942}"/>
              </a:ext>
            </a:extLst>
          </p:cNvPr>
          <p:cNvSpPr txBox="1"/>
          <p:nvPr/>
        </p:nvSpPr>
        <p:spPr>
          <a:xfrm>
            <a:off x="5319728" y="1443533"/>
            <a:ext cx="4037184" cy="9555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involved with the Arctic system?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are the urgencies of the Arctic system?</a:t>
            </a: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we need to sustain the Arctic system?</a:t>
            </a:r>
          </a:p>
        </p:txBody>
      </p:sp>
    </p:spTree>
    <p:extLst>
      <p:ext uri="{BB962C8B-B14F-4D97-AF65-F5344CB8AC3E}">
        <p14:creationId xmlns:p14="http://schemas.microsoft.com/office/powerpoint/2010/main" val="658066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1" y="538609"/>
            <a:ext cx="9135890" cy="6334293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38609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What Questions do you want to ASK?</a:t>
            </a:r>
          </a:p>
        </p:txBody>
      </p:sp>
      <p:pic>
        <p:nvPicPr>
          <p:cNvPr id="5" name="Picture 4" descr="A group of people in red uniforms holding a sign in front of a ship&#10;&#10;Description automatically generated with low confidence">
            <a:extLst>
              <a:ext uri="{FF2B5EF4-FFF2-40B4-BE49-F238E27FC236}">
                <a16:creationId xmlns:a16="http://schemas.microsoft.com/office/drawing/2014/main" id="{21986B36-9727-4C37-C1F4-9FF4DAA2B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76" y="2500009"/>
            <a:ext cx="5846178" cy="4213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F0EC6D-48DD-18A1-15B2-37F813EE582C}"/>
              </a:ext>
            </a:extLst>
          </p:cNvPr>
          <p:cNvSpPr txBox="1"/>
          <p:nvPr/>
        </p:nvSpPr>
        <p:spPr>
          <a:xfrm>
            <a:off x="6372225" y="6451545"/>
            <a:ext cx="2536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Lydia Ames / Leonard Sussman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A7B00C3F-B970-3205-1554-D28EF9943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1" y="739330"/>
            <a:ext cx="2739084" cy="2688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10495-931F-1942-7F58-92D2887B0E21}"/>
              </a:ext>
            </a:extLst>
          </p:cNvPr>
          <p:cNvSpPr txBox="1"/>
          <p:nvPr/>
        </p:nvSpPr>
        <p:spPr>
          <a:xfrm>
            <a:off x="160431" y="3427846"/>
            <a:ext cx="2739084" cy="353943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‘Healy’ – Arctic 2009-2016</a:t>
            </a:r>
          </a:p>
        </p:txBody>
      </p:sp>
    </p:spTree>
    <p:extLst>
      <p:ext uri="{BB962C8B-B14F-4D97-AF65-F5344CB8AC3E}">
        <p14:creationId xmlns:p14="http://schemas.microsoft.com/office/powerpoint/2010/main" val="93134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2064" descr="A diagram of a circular diagram&#10;&#10;Description automatically generated with medium confidence">
            <a:extLst>
              <a:ext uri="{FF2B5EF4-FFF2-40B4-BE49-F238E27FC236}">
                <a16:creationId xmlns:a16="http://schemas.microsoft.com/office/drawing/2014/main" id="{B8940E7B-02CE-90D7-A871-3B8E61F873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" y="1553448"/>
            <a:ext cx="5451744" cy="53035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6D6158-054E-C1A3-F134-954D38A8F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3BD6-309D-59E4-64A4-EF546ED3C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7" y="886308"/>
            <a:ext cx="5345917" cy="5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049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049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049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049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049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049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049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049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04900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04900" algn="ctr"/>
              </a:tabLst>
              <a:defRPr/>
            </a:pPr>
            <a:r>
              <a:rPr kumimoji="0" lang="en-US" altLang="en-US" sz="1350" b="1" i="0" u="none" strike="noStrike" kern="1200" cap="small" spc="-1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Transdisciplinary Cycle of ASK Project Objectives and Tasks </a:t>
            </a:r>
            <a:endParaRPr lang="en-US" altLang="en-US" sz="1350" b="1" cap="small" spc="-10" dirty="0">
              <a:solidFill>
                <a:srgbClr val="2E75B5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04900" algn="ctr"/>
              </a:tabLst>
              <a:defRPr/>
            </a:pPr>
            <a:r>
              <a:rPr lang="en-US" altLang="en-US" sz="1100" b="1" spc="-1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Proposed w</a:t>
            </a:r>
            <a:r>
              <a:rPr kumimoji="0" lang="en-US" altLang="en-US" sz="1100" b="1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ith</a:t>
            </a:r>
            <a:r>
              <a:rPr kumimoji="0" lang="en-US" altLang="en-US" sz="11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Arctic Observing Network (</a:t>
            </a:r>
            <a:r>
              <a:rPr kumimoji="0" lang="en-US" altLang="en-US" sz="1100" b="1" i="0" u="heavy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AON</a:t>
            </a:r>
            <a:r>
              <a:rPr kumimoji="0" lang="en-US" altLang="en-US" sz="11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en-US" altLang="en-US" sz="1100" b="1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Arctic Research</a:t>
            </a:r>
            <a:r>
              <a:rPr kumimoji="0" lang="en-US" sz="1100" b="1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Coordination  and Policy Support (</a:t>
            </a:r>
            <a:r>
              <a:rPr kumimoji="0" lang="en-US" sz="1100" b="1" i="0" u="sng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ARCPS</a:t>
            </a:r>
            <a:r>
              <a:rPr kumimoji="0" lang="en-US" sz="1100" b="1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Programs, NSF Office of Polar Programs</a:t>
            </a:r>
            <a:endParaRPr kumimoji="0" lang="en-US" altLang="en-US" sz="1100" b="1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35093CE-9CF5-5D2C-6A8B-78466852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7298" cy="53860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ASK – A Brief History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16664D-8A2A-0865-B911-9ECEB5D3E5C0}"/>
              </a:ext>
            </a:extLst>
          </p:cNvPr>
          <p:cNvSpPr txBox="1"/>
          <p:nvPr/>
        </p:nvSpPr>
        <p:spPr>
          <a:xfrm>
            <a:off x="6700050" y="548640"/>
            <a:ext cx="1188720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2013-2022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156BC3-AE7C-9B26-9A2C-5A06B548A5C7}"/>
              </a:ext>
            </a:extLst>
          </p:cNvPr>
          <p:cNvSpPr txBox="1"/>
          <p:nvPr/>
        </p:nvSpPr>
        <p:spPr>
          <a:xfrm>
            <a:off x="1900942" y="555359"/>
            <a:ext cx="1672046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2023-2028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5B38AECB-5633-156D-6136-57AD740AC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5001" y="6672963"/>
            <a:ext cx="1223680" cy="118872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4F2A1D96-1081-D885-0F03-79AB46BF9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04" y="5848947"/>
            <a:ext cx="627562" cy="329470"/>
          </a:xfrm>
          <a:prstGeom prst="rect">
            <a:avLst/>
          </a:prstGeom>
        </p:spPr>
      </p:pic>
      <p:pic>
        <p:nvPicPr>
          <p:cNvPr id="37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CFB6FA2E-FB2E-D989-0B2F-23FBCEB9D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29" y="6078815"/>
            <a:ext cx="679268" cy="356616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7E4B775-F164-5A2E-3541-E01CD740F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" y="5571264"/>
            <a:ext cx="329184" cy="329184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98F3565-6567-A96D-69C0-AA3E18AB7D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62" y="5571264"/>
            <a:ext cx="356138" cy="356616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59AE7BC6-F7AA-C7E5-5EAA-500AAFCFA6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93934" y="6415339"/>
            <a:ext cx="795879" cy="236400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171546DF-8D78-DCC0-1237-5ED7C79E10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" y="5960305"/>
            <a:ext cx="715811" cy="393192"/>
          </a:xfrm>
          <a:prstGeom prst="rect">
            <a:avLst/>
          </a:prstGeom>
        </p:spPr>
      </p:pic>
      <p:pic>
        <p:nvPicPr>
          <p:cNvPr id="8" name="Picture 7" descr="A blue and white globe with a map&#10;&#10;Description automatically generated">
            <a:extLst>
              <a:ext uri="{FF2B5EF4-FFF2-40B4-BE49-F238E27FC236}">
                <a16:creationId xmlns:a16="http://schemas.microsoft.com/office/drawing/2014/main" id="{D730D053-CD67-AF70-55E9-0C3BD0E56C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2" y="2274055"/>
            <a:ext cx="374447" cy="3566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EBB27F-36F2-17CE-2D63-601166B01EBF}"/>
              </a:ext>
            </a:extLst>
          </p:cNvPr>
          <p:cNvSpPr txBox="1"/>
          <p:nvPr/>
        </p:nvSpPr>
        <p:spPr>
          <a:xfrm>
            <a:off x="5760046" y="1243584"/>
            <a:ext cx="3291840" cy="4154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00" b="1" i="1" dirty="0">
                <a:latin typeface="Arial" panose="020B0604020202020204" pitchFamily="34" charset="0"/>
                <a:cs typeface="Arial" panose="020B0604020202020204" pitchFamily="34" charset="0"/>
              </a:rPr>
              <a:t>Arctic Options / Pan-Arctic Options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Projects (2013-2022): </a:t>
            </a:r>
          </a:p>
          <a:p>
            <a:pPr algn="ctr"/>
            <a:r>
              <a:rPr lang="en-US" sz="900" b="1" i="1" dirty="0">
                <a:latin typeface="Arial" panose="020B0604020202020204" pitchFamily="34" charset="0"/>
                <a:cs typeface="Arial" panose="020B0604020202020204" pitchFamily="34" charset="0"/>
              </a:rPr>
              <a:t>Holistic Integration for Arctic Coastal-Marine Sustainability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States, Russia, Norway, France, China and Canada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22" name="Picture 21" descr="A logo with text on it&#10;&#10;Description automatically generated">
            <a:extLst>
              <a:ext uri="{FF2B5EF4-FFF2-40B4-BE49-F238E27FC236}">
                <a16:creationId xmlns:a16="http://schemas.microsoft.com/office/drawing/2014/main" id="{457A9B3D-E397-35D9-9F6C-8063A40009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33" y="850392"/>
            <a:ext cx="1844806" cy="353943"/>
          </a:xfrm>
          <a:prstGeom prst="rect">
            <a:avLst/>
          </a:prstGeom>
        </p:spPr>
      </p:pic>
      <p:pic>
        <p:nvPicPr>
          <p:cNvPr id="41" name="Picture 40" descr="A logo of a whale and a person in a canoe&#10;&#10;Description automatically generated">
            <a:extLst>
              <a:ext uri="{FF2B5EF4-FFF2-40B4-BE49-F238E27FC236}">
                <a16:creationId xmlns:a16="http://schemas.microsoft.com/office/drawing/2014/main" id="{92AAFD62-68EF-2C2C-B7AF-F3B6B2ED43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38" y="1897828"/>
            <a:ext cx="471283" cy="443560"/>
          </a:xfrm>
          <a:prstGeom prst="rect">
            <a:avLst/>
          </a:prstGeom>
        </p:spPr>
      </p:pic>
      <p:pic>
        <p:nvPicPr>
          <p:cNvPr id="35" name="Picture 34" descr="A logo of a company&#10;&#10;Description automatically generated">
            <a:extLst>
              <a:ext uri="{FF2B5EF4-FFF2-40B4-BE49-F238E27FC236}">
                <a16:creationId xmlns:a16="http://schemas.microsoft.com/office/drawing/2014/main" id="{2350CFFB-C2C4-9E65-CA7A-6DC19CBFBD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14" y="1560022"/>
            <a:ext cx="734361" cy="329470"/>
          </a:xfrm>
          <a:prstGeom prst="rect">
            <a:avLst/>
          </a:prstGeom>
        </p:spPr>
      </p:pic>
      <p:pic>
        <p:nvPicPr>
          <p:cNvPr id="38" name="Picture 37" descr="A blue circle with a book and a star&#10;&#10;Description automatically generated">
            <a:extLst>
              <a:ext uri="{FF2B5EF4-FFF2-40B4-BE49-F238E27FC236}">
                <a16:creationId xmlns:a16="http://schemas.microsoft.com/office/drawing/2014/main" id="{868BB714-4508-FFE7-7435-D8472B31B8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" y="2692040"/>
            <a:ext cx="356616" cy="356616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920ED8C-642D-09D1-5520-40739271557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4" y="1503689"/>
            <a:ext cx="1308204" cy="487047"/>
          </a:xfrm>
          <a:prstGeom prst="rect">
            <a:avLst/>
          </a:prstGeom>
        </p:spPr>
      </p:pic>
      <p:pic>
        <p:nvPicPr>
          <p:cNvPr id="44" name="Picture 43" descr="A logo for a university&#10;&#10;Description automatically generated">
            <a:extLst>
              <a:ext uri="{FF2B5EF4-FFF2-40B4-BE49-F238E27FC236}">
                <a16:creationId xmlns:a16="http://schemas.microsoft.com/office/drawing/2014/main" id="{4E067EC3-5833-E10D-08E1-2E702868791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58" y="1941065"/>
            <a:ext cx="773533" cy="30683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38C2D918-A620-3076-FD62-9690C14D635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88685" y="2692040"/>
            <a:ext cx="356616" cy="356616"/>
          </a:xfrm>
          <a:prstGeom prst="rect">
            <a:avLst/>
          </a:prstGeom>
        </p:spPr>
      </p:pic>
      <p:pic>
        <p:nvPicPr>
          <p:cNvPr id="48" name="Picture 47" descr="A colorful ringed ring with text&#10;&#10;Description automatically generated with medium confidence">
            <a:extLst>
              <a:ext uri="{FF2B5EF4-FFF2-40B4-BE49-F238E27FC236}">
                <a16:creationId xmlns:a16="http://schemas.microsoft.com/office/drawing/2014/main" id="{D9B2997C-92E9-439D-6B0E-16DBFD39439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46" y="1552641"/>
            <a:ext cx="346609" cy="356616"/>
          </a:xfrm>
          <a:prstGeom prst="rect">
            <a:avLst/>
          </a:prstGeom>
        </p:spPr>
      </p:pic>
      <p:pic>
        <p:nvPicPr>
          <p:cNvPr id="32" name="Picture 31" descr="A blue and orange background with white text&#10;&#10;Description automatically generated">
            <a:extLst>
              <a:ext uri="{FF2B5EF4-FFF2-40B4-BE49-F238E27FC236}">
                <a16:creationId xmlns:a16="http://schemas.microsoft.com/office/drawing/2014/main" id="{1E822F07-C262-E6F4-2E64-AF290285E94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59" y="2291662"/>
            <a:ext cx="356616" cy="35661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7FF856E-FD08-2A76-B43C-7D1407E99D47}"/>
              </a:ext>
            </a:extLst>
          </p:cNvPr>
          <p:cNvSpPr txBox="1"/>
          <p:nvPr/>
        </p:nvSpPr>
        <p:spPr>
          <a:xfrm>
            <a:off x="5694314" y="2023276"/>
            <a:ext cx="3407444" cy="11623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0" name="Picture 49" descr="A close-up of blue text&#10;&#10;Description automatically generated">
            <a:extLst>
              <a:ext uri="{FF2B5EF4-FFF2-40B4-BE49-F238E27FC236}">
                <a16:creationId xmlns:a16="http://schemas.microsoft.com/office/drawing/2014/main" id="{DE92BEF5-C9DF-98D2-3C11-942DD5DAF09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62" y="2056260"/>
            <a:ext cx="1413407" cy="589092"/>
          </a:xfrm>
          <a:prstGeom prst="rect">
            <a:avLst/>
          </a:prstGeom>
        </p:spPr>
      </p:pic>
      <p:pic>
        <p:nvPicPr>
          <p:cNvPr id="27" name="Picture 26" descr="Text, chat or text message&#10;&#10;Description automatically generated">
            <a:extLst>
              <a:ext uri="{FF2B5EF4-FFF2-40B4-BE49-F238E27FC236}">
                <a16:creationId xmlns:a16="http://schemas.microsoft.com/office/drawing/2014/main" id="{8413FA2D-7E04-C595-45B4-EC5357560ED3}"/>
              </a:ext>
            </a:extLst>
          </p:cNvPr>
          <p:cNvPicPr>
            <a:picLocks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82" y="2011680"/>
            <a:ext cx="877824" cy="1188720"/>
          </a:xfrm>
          <a:prstGeom prst="rect">
            <a:avLst/>
          </a:prstGeom>
        </p:spPr>
      </p:pic>
      <p:pic>
        <p:nvPicPr>
          <p:cNvPr id="26" name="Picture 25" descr="Text, chat or text message&#10;&#10;Description automatically generated">
            <a:extLst>
              <a:ext uri="{FF2B5EF4-FFF2-40B4-BE49-F238E27FC236}">
                <a16:creationId xmlns:a16="http://schemas.microsoft.com/office/drawing/2014/main" id="{20E4CC6B-F0DD-37B0-D35F-6F68B39ADC90}"/>
              </a:ext>
            </a:extLst>
          </p:cNvPr>
          <p:cNvPicPr>
            <a:picLocks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52" y="2011680"/>
            <a:ext cx="877824" cy="1188720"/>
          </a:xfrm>
          <a:prstGeom prst="rect">
            <a:avLst/>
          </a:prstGeom>
        </p:spPr>
      </p:pic>
      <p:pic>
        <p:nvPicPr>
          <p:cNvPr id="53" name="Picture 52" descr="A close-up of a sign&#10;&#10;Description automatically generated">
            <a:extLst>
              <a:ext uri="{FF2B5EF4-FFF2-40B4-BE49-F238E27FC236}">
                <a16:creationId xmlns:a16="http://schemas.microsoft.com/office/drawing/2014/main" id="{BD4F51BD-E280-03FC-65C1-3A72758BF0F9}"/>
              </a:ext>
            </a:extLst>
          </p:cNvPr>
          <p:cNvPicPr>
            <a:picLocks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120" y="3264405"/>
            <a:ext cx="3236976" cy="80301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381DED0-4BC8-F0BE-1E5B-E30E7E097C51}"/>
              </a:ext>
            </a:extLst>
          </p:cNvPr>
          <p:cNvSpPr txBox="1"/>
          <p:nvPr/>
        </p:nvSpPr>
        <p:spPr>
          <a:xfrm>
            <a:off x="5815584" y="4103340"/>
            <a:ext cx="322783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/>
              <a:t>3 November </a:t>
            </a:r>
            <a:r>
              <a:rPr lang="en-US" sz="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r>
              <a:rPr lang="en-US" sz="600" b="1" dirty="0"/>
              <a:t> </a:t>
            </a:r>
            <a:r>
              <a:rPr lang="en-US" sz="600" dirty="0"/>
              <a:t>VOL 358 ISSUE 6363                                                       sciencemag.org </a:t>
            </a:r>
            <a:r>
              <a:rPr lang="en-US" sz="700" b="1" dirty="0"/>
              <a:t>SCIENCE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1C447BB-346D-E5E1-9FC5-EEE32F295DC9}"/>
              </a:ext>
            </a:extLst>
          </p:cNvPr>
          <p:cNvSpPr txBox="1"/>
          <p:nvPr/>
        </p:nvSpPr>
        <p:spPr>
          <a:xfrm>
            <a:off x="6085976" y="3044952"/>
            <a:ext cx="31118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7C331F-E6BC-FF47-60C0-A6F64BF42584}"/>
              </a:ext>
            </a:extLst>
          </p:cNvPr>
          <p:cNvSpPr txBox="1"/>
          <p:nvPr/>
        </p:nvSpPr>
        <p:spPr>
          <a:xfrm>
            <a:off x="8477353" y="3044952"/>
            <a:ext cx="31118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pic>
        <p:nvPicPr>
          <p:cNvPr id="62" name="Picture 61" descr="A book cover of a global security system&#10;&#10;Description automatically generated">
            <a:extLst>
              <a:ext uri="{FF2B5EF4-FFF2-40B4-BE49-F238E27FC236}">
                <a16:creationId xmlns:a16="http://schemas.microsoft.com/office/drawing/2014/main" id="{36AF6532-2D47-9860-71C1-FEB4527DFD9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88" y="5604838"/>
            <a:ext cx="877824" cy="1188720"/>
          </a:xfrm>
          <a:prstGeom prst="rect">
            <a:avLst/>
          </a:prstGeom>
        </p:spPr>
      </p:pic>
      <p:pic>
        <p:nvPicPr>
          <p:cNvPr id="2048" name="Picture 2047" descr="A logo of a company&#10;&#10;Description automatically generated">
            <a:extLst>
              <a:ext uri="{FF2B5EF4-FFF2-40B4-BE49-F238E27FC236}">
                <a16:creationId xmlns:a16="http://schemas.microsoft.com/office/drawing/2014/main" id="{C34F17B8-46B8-D18F-3E3F-129882F76D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94" y="5673403"/>
            <a:ext cx="1503689" cy="608525"/>
          </a:xfrm>
          <a:prstGeom prst="rect">
            <a:avLst/>
          </a:prstGeom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5CC554CD-580C-27B5-60CB-9463032A81BD}"/>
              </a:ext>
            </a:extLst>
          </p:cNvPr>
          <p:cNvSpPr txBox="1"/>
          <p:nvPr/>
        </p:nvSpPr>
        <p:spPr>
          <a:xfrm>
            <a:off x="5760720" y="6281928"/>
            <a:ext cx="1686767" cy="4210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6000"/>
              </a:lnSpc>
            </a:pPr>
            <a:r>
              <a:rPr lang="en-US" sz="950" b="1" dirty="0">
                <a:solidFill>
                  <a:srgbClr val="0091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First S-AIS data  </a:t>
            </a:r>
          </a:p>
          <a:p>
            <a:pPr>
              <a:lnSpc>
                <a:spcPct val="96000"/>
              </a:lnSpc>
            </a:pPr>
            <a:r>
              <a:rPr lang="en-US" sz="950" b="1" dirty="0">
                <a:solidFill>
                  <a:srgbClr val="0091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of the Arctic Circle</a:t>
            </a:r>
          </a:p>
          <a:p>
            <a:pPr>
              <a:lnSpc>
                <a:spcPct val="96000"/>
              </a:lnSpc>
            </a:pPr>
            <a:r>
              <a:rPr lang="en-US" sz="950" b="1" dirty="0">
                <a:solidFill>
                  <a:srgbClr val="0091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September 2009</a:t>
            </a:r>
          </a:p>
        </p:txBody>
      </p:sp>
      <p:pic>
        <p:nvPicPr>
          <p:cNvPr id="2052" name="Picture 205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DFB475-32E6-0EC0-7163-9A6560AB5C6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" y="6446184"/>
            <a:ext cx="344351" cy="356616"/>
          </a:xfrm>
          <a:prstGeom prst="rect">
            <a:avLst/>
          </a:prstGeom>
        </p:spPr>
      </p:pic>
      <p:pic>
        <p:nvPicPr>
          <p:cNvPr id="2054" name="Picture 2053" descr="A blue and grey logo&#10;&#10;Description automatically generated">
            <a:extLst>
              <a:ext uri="{FF2B5EF4-FFF2-40B4-BE49-F238E27FC236}">
                <a16:creationId xmlns:a16="http://schemas.microsoft.com/office/drawing/2014/main" id="{5D4EDBF9-992A-1A13-6751-97414DE17BF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4" y="6472782"/>
            <a:ext cx="864221" cy="330018"/>
          </a:xfrm>
          <a:prstGeom prst="rect">
            <a:avLst/>
          </a:prstGeom>
        </p:spPr>
      </p:pic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ED249B3E-9EB4-F6AA-EAF5-68E5AE3266D4}"/>
              </a:ext>
            </a:extLst>
          </p:cNvPr>
          <p:cNvCxnSpPr/>
          <p:nvPr/>
        </p:nvCxnSpPr>
        <p:spPr>
          <a:xfrm>
            <a:off x="5609401" y="538609"/>
            <a:ext cx="0" cy="6319391"/>
          </a:xfrm>
          <a:prstGeom prst="line">
            <a:avLst/>
          </a:prstGeom>
          <a:ln w="82550" cmpd="tri">
            <a:solidFill>
              <a:srgbClr val="0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TextBox 2056">
            <a:extLst>
              <a:ext uri="{FF2B5EF4-FFF2-40B4-BE49-F238E27FC236}">
                <a16:creationId xmlns:a16="http://schemas.microsoft.com/office/drawing/2014/main" id="{67ABE150-FCC6-A7C2-2860-16CC9AE0A2D6}"/>
              </a:ext>
            </a:extLst>
          </p:cNvPr>
          <p:cNvSpPr txBox="1"/>
          <p:nvPr/>
        </p:nvSpPr>
        <p:spPr>
          <a:xfrm>
            <a:off x="6068570" y="4289681"/>
            <a:ext cx="2943382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/>
              <a:t>Governing the Bering Strait Region: </a:t>
            </a:r>
          </a:p>
          <a:p>
            <a:r>
              <a:rPr lang="en-US" sz="1000" b="1" dirty="0"/>
              <a:t>Current Status, Emerging Issues and Future Options. </a:t>
            </a:r>
          </a:p>
          <a:p>
            <a:r>
              <a:rPr lang="en-US" sz="800" i="1" dirty="0"/>
              <a:t>Ocean Development and International Law. </a:t>
            </a:r>
            <a:r>
              <a:rPr lang="en-US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</a:t>
            </a:r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" dirty="0"/>
              <a:t>Volume 47:186-217.</a:t>
            </a:r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EFBA719E-E377-F341-F9E6-80FD5CC68A5D}"/>
              </a:ext>
            </a:extLst>
          </p:cNvPr>
          <p:cNvSpPr txBox="1"/>
          <p:nvPr/>
        </p:nvSpPr>
        <p:spPr>
          <a:xfrm>
            <a:off x="6299346" y="1762854"/>
            <a:ext cx="31118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pic>
        <p:nvPicPr>
          <p:cNvPr id="2061" name="Picture 2060" descr="Logo&#10;&#10;Description automatically generated">
            <a:extLst>
              <a:ext uri="{FF2B5EF4-FFF2-40B4-BE49-F238E27FC236}">
                <a16:creationId xmlns:a16="http://schemas.microsoft.com/office/drawing/2014/main" id="{58EDB10F-E7DB-9D41-2D4E-3E516E6153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44" y="3222707"/>
            <a:ext cx="715811" cy="393192"/>
          </a:xfrm>
          <a:prstGeom prst="rect">
            <a:avLst/>
          </a:prstGeom>
        </p:spPr>
      </p:pic>
      <p:sp>
        <p:nvSpPr>
          <p:cNvPr id="2062" name="TextBox 2061">
            <a:extLst>
              <a:ext uri="{FF2B5EF4-FFF2-40B4-BE49-F238E27FC236}">
                <a16:creationId xmlns:a16="http://schemas.microsoft.com/office/drawing/2014/main" id="{93944826-7939-A062-D5F9-E54911BC8689}"/>
              </a:ext>
            </a:extLst>
          </p:cNvPr>
          <p:cNvSpPr txBox="1"/>
          <p:nvPr/>
        </p:nvSpPr>
        <p:spPr>
          <a:xfrm>
            <a:off x="7183025" y="3429817"/>
            <a:ext cx="311186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  <a:p>
            <a:endParaRPr lang="en-US" sz="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BA5BF42A-85B5-0156-8021-E3F393559C8E}"/>
              </a:ext>
            </a:extLst>
          </p:cNvPr>
          <p:cNvSpPr txBox="1"/>
          <p:nvPr/>
        </p:nvSpPr>
        <p:spPr>
          <a:xfrm>
            <a:off x="5779231" y="5232379"/>
            <a:ext cx="908079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By Paul Arthur Berkman</a:t>
            </a:r>
          </a:p>
          <a:p>
            <a:endParaRPr lang="en-US" sz="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March 12, </a:t>
            </a:r>
            <a:r>
              <a:rPr lang="en-US" sz="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BB742-3383-3F68-0DC2-ECF539E18DE6}"/>
              </a:ext>
            </a:extLst>
          </p:cNvPr>
          <p:cNvSpPr txBox="1"/>
          <p:nvPr/>
        </p:nvSpPr>
        <p:spPr>
          <a:xfrm>
            <a:off x="6764625" y="5384920"/>
            <a:ext cx="1188720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2009-2012</a:t>
            </a:r>
          </a:p>
        </p:txBody>
      </p:sp>
      <p:pic>
        <p:nvPicPr>
          <p:cNvPr id="2067" name="Picture 2066" descr="A close up of a sign&#10;&#10;Description automatically generated">
            <a:extLst>
              <a:ext uri="{FF2B5EF4-FFF2-40B4-BE49-F238E27FC236}">
                <a16:creationId xmlns:a16="http://schemas.microsoft.com/office/drawing/2014/main" id="{BF7E749D-0EF4-27C6-A798-9905E6E0F98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46" y="4748931"/>
            <a:ext cx="2193299" cy="424572"/>
          </a:xfrm>
          <a:prstGeom prst="rect">
            <a:avLst/>
          </a:prstGeom>
        </p:spPr>
      </p:pic>
      <p:sp>
        <p:nvSpPr>
          <p:cNvPr id="2068" name="TextBox 2067">
            <a:extLst>
              <a:ext uri="{FF2B5EF4-FFF2-40B4-BE49-F238E27FC236}">
                <a16:creationId xmlns:a16="http://schemas.microsoft.com/office/drawing/2014/main" id="{B935AA5C-844C-254A-5262-7B942F97614C}"/>
              </a:ext>
            </a:extLst>
          </p:cNvPr>
          <p:cNvSpPr txBox="1"/>
          <p:nvPr/>
        </p:nvSpPr>
        <p:spPr>
          <a:xfrm>
            <a:off x="8531352" y="6661949"/>
            <a:ext cx="3111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</a:p>
          <a:p>
            <a:endParaRPr lang="en-US" sz="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70" name="Picture 2069">
            <a:extLst>
              <a:ext uri="{FF2B5EF4-FFF2-40B4-BE49-F238E27FC236}">
                <a16:creationId xmlns:a16="http://schemas.microsoft.com/office/drawing/2014/main" id="{4F4BB8F4-80EA-3314-9253-4D088D22DF4B}"/>
              </a:ext>
            </a:extLst>
          </p:cNvPr>
          <p:cNvPicPr>
            <a:picLocks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30" y="1688807"/>
            <a:ext cx="3217698" cy="322812"/>
          </a:xfrm>
          <a:prstGeom prst="rect">
            <a:avLst/>
          </a:prstGeom>
        </p:spPr>
      </p:pic>
      <p:pic>
        <p:nvPicPr>
          <p:cNvPr id="2072" name="Picture 2071" descr="A close up of a sign&#10;&#10;Description automatically generated">
            <a:extLst>
              <a:ext uri="{FF2B5EF4-FFF2-40B4-BE49-F238E27FC236}">
                <a16:creationId xmlns:a16="http://schemas.microsoft.com/office/drawing/2014/main" id="{9FC3A6A5-F3E5-ABA1-B854-2134757A658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03" y="1691640"/>
            <a:ext cx="2449803" cy="320040"/>
          </a:xfrm>
          <a:prstGeom prst="rect">
            <a:avLst/>
          </a:prstGeom>
        </p:spPr>
      </p:pic>
      <p:pic>
        <p:nvPicPr>
          <p:cNvPr id="2058" name="Picture 205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4054E4-DA47-462A-2CE0-AC15889F6EE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86" y="2723655"/>
            <a:ext cx="497227" cy="463672"/>
          </a:xfrm>
          <a:prstGeom prst="rect">
            <a:avLst/>
          </a:prstGeom>
        </p:spPr>
      </p:pic>
      <p:sp>
        <p:nvSpPr>
          <p:cNvPr id="2060" name="TextBox 2059">
            <a:extLst>
              <a:ext uri="{FF2B5EF4-FFF2-40B4-BE49-F238E27FC236}">
                <a16:creationId xmlns:a16="http://schemas.microsoft.com/office/drawing/2014/main" id="{3FA064F7-C458-E1A9-D07B-1004CA0B2074}"/>
              </a:ext>
            </a:extLst>
          </p:cNvPr>
          <p:cNvSpPr txBox="1"/>
          <p:nvPr/>
        </p:nvSpPr>
        <p:spPr>
          <a:xfrm>
            <a:off x="7338618" y="3026594"/>
            <a:ext cx="40328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pic>
        <p:nvPicPr>
          <p:cNvPr id="3" name="Picture 2" descr="A red and white shield with lions and black text&#10;&#10;Description automatically generated">
            <a:extLst>
              <a:ext uri="{FF2B5EF4-FFF2-40B4-BE49-F238E27FC236}">
                <a16:creationId xmlns:a16="http://schemas.microsoft.com/office/drawing/2014/main" id="{C2CF257B-35AE-60A3-EE46-5FA57EBF870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68" y="5900448"/>
            <a:ext cx="768035" cy="68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88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831"/>
            <a:ext cx="9144000" cy="6350169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7831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small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Satellite Automatic Identification System (S-AIS) Data </a:t>
            </a:r>
            <a:endParaRPr kumimoji="0" lang="en-US" altLang="en-US" sz="2700" b="1" i="0" u="none" strike="noStrike" kern="1200" cap="small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28841"/>
            <a:ext cx="5486400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304" y="3176402"/>
            <a:ext cx="5394960" cy="3914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18288" rIns="0" bIns="18288" rtlCol="0">
            <a:spAutoFit/>
          </a:bodyPr>
          <a:lstStyle/>
          <a:p>
            <a:pPr algn="ctr">
              <a:lnSpc>
                <a:spcPct val="96000"/>
              </a:lnSpc>
            </a:pP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Arctic Options / Pan-Arctic Options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Projects (2013-2022): </a:t>
            </a:r>
          </a:p>
          <a:p>
            <a:pPr algn="ctr">
              <a:lnSpc>
                <a:spcPct val="96000"/>
              </a:lnSpc>
            </a:pP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Holistic Integration for Arctic Coastal-Marine Sustainability</a:t>
            </a:r>
          </a:p>
          <a:p>
            <a:pPr algn="ctr">
              <a:lnSpc>
                <a:spcPct val="960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States, Russia, Norway, France, China and Canada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3" name="Picture 4" descr="C:\Documents and Settings\Paul Berkman\Desktop\UNCLOS_10JAN10.jpg">
            <a:extLst>
              <a:ext uri="{FF2B5EF4-FFF2-40B4-BE49-F238E27FC236}">
                <a16:creationId xmlns:a16="http://schemas.microsoft.com/office/drawing/2014/main" id="{9EB1F167-B7B9-69A7-95FA-59D477CEB508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" y="3989798"/>
            <a:ext cx="5440002" cy="282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644FF0EA-B00B-EBFE-3A68-5C3642EF2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2" y="3769371"/>
            <a:ext cx="5440680" cy="3227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</a:rPr>
              <a:t>“We remain committed to the framework of the Law of the Sea…”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</a:rPr>
              <a:t>(Arctic </a:t>
            </a:r>
            <a:r>
              <a:rPr lang="en-US" sz="1100" b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Council. 2013. </a:t>
            </a:r>
            <a:r>
              <a:rPr kumimoji="0" lang="en-US" sz="1100" b="1" i="0" u="none" strike="noStrike" kern="0" cap="small" spc="0" normalizeH="0" noProof="0" dirty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</a:rPr>
              <a:t>Vision for the Arctic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</a:rPr>
              <a:t>) </a:t>
            </a:r>
          </a:p>
        </p:txBody>
      </p:sp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0AB40749-BAA8-F870-D4CD-AE37D165AD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32" y="1513239"/>
            <a:ext cx="3291840" cy="987552"/>
          </a:xfrm>
          <a:prstGeom prst="rect">
            <a:avLst/>
          </a:prstGeom>
        </p:spPr>
      </p:pic>
      <p:pic>
        <p:nvPicPr>
          <p:cNvPr id="24" name="Picture 23" descr="A diagram of a map of the earth&#10;&#10;Description automatically generated">
            <a:extLst>
              <a:ext uri="{FF2B5EF4-FFF2-40B4-BE49-F238E27FC236}">
                <a16:creationId xmlns:a16="http://schemas.microsoft.com/office/drawing/2014/main" id="{D1D1F003-0014-EADB-D4BC-84A39715C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32" y="4357210"/>
            <a:ext cx="3291840" cy="2096086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A715310D-739D-1EC2-8647-6056EF284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2" y="6648102"/>
            <a:ext cx="5440680" cy="182880"/>
          </a:xfrm>
          <a:prstGeom prst="rect">
            <a:avLst/>
          </a:prstGeom>
          <a:solidFill>
            <a:srgbClr val="000066"/>
          </a:solidFill>
          <a:ln w="2540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r>
              <a:rPr lang="en-US" sz="1100" b="1" kern="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</a:t>
            </a:r>
            <a:r>
              <a:rPr lang="en-US" sz="11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National Interests                                                                    </a:t>
            </a:r>
            <a:r>
              <a:rPr lang="en-US" sz="1100" b="1" kern="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       </a:t>
            </a:r>
            <a:r>
              <a:rPr lang="en-US" sz="11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Common Interests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828ACC-69AE-4640-BD85-BFF7CBD3DB1C}"/>
              </a:ext>
            </a:extLst>
          </p:cNvPr>
          <p:cNvCxnSpPr/>
          <p:nvPr/>
        </p:nvCxnSpPr>
        <p:spPr>
          <a:xfrm>
            <a:off x="1817381" y="6739542"/>
            <a:ext cx="2042984" cy="9067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95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" y="446277"/>
            <a:ext cx="9135890" cy="643004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7831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Integrating Maritime Ship Traffic over Space and Time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27" y="850996"/>
            <a:ext cx="6945745" cy="2841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9126" y="3917796"/>
            <a:ext cx="6945746" cy="2834640"/>
          </a:xfrm>
          <a:prstGeom prst="rect">
            <a:avLst/>
          </a:prstGeom>
          <a:solidFill>
            <a:srgbClr val="0091B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7" y="4038475"/>
            <a:ext cx="6606563" cy="23502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5123" y="6464808"/>
            <a:ext cx="523375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173,000,000 S-AIS records with 21,005 unique ships during 2009-2018 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D13440-C9FA-087D-9B64-E6526B6043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462" y="6453335"/>
            <a:ext cx="474836" cy="4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4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" y="462152"/>
            <a:ext cx="9135890" cy="639584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61774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Circumpolar Distribution of Maritime Ship Traffic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500" b="1" dirty="0">
                <a:solidFill>
                  <a:srgbClr val="FFFFFF"/>
                </a:solidFill>
                <a:latin typeface="Arial" panose="020B0604020202020204" pitchFamily="34" charset="0"/>
                <a:cs typeface="Times New Roman"/>
              </a:rPr>
              <a:t>Within Law of the Sea Zones North of the Arctic Circle</a:t>
            </a:r>
            <a:endParaRPr kumimoji="0" lang="en-US" altLang="en-US" sz="2500" b="1" i="0" u="none" strike="noStrike" kern="1200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2385" y="1069848"/>
            <a:ext cx="2542032" cy="353943"/>
          </a:xfrm>
          <a:prstGeom prst="rect">
            <a:avLst/>
          </a:prstGeom>
          <a:solidFill>
            <a:srgbClr val="00008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Biogeophysical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472" y="6372764"/>
            <a:ext cx="2542032" cy="353943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Socio-Economic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2" y="1490472"/>
            <a:ext cx="8672945" cy="479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1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1" y="538609"/>
            <a:ext cx="9135890" cy="6334293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38609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spc="-1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Arctic Maritime Ship Traffic Community by Nations</a:t>
            </a:r>
          </a:p>
        </p:txBody>
      </p:sp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2F637BA3-1758-6A4A-F195-789F4E35D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2" y="538609"/>
            <a:ext cx="4098660" cy="6334293"/>
          </a:xfrm>
          <a:prstGeom prst="rect">
            <a:avLst/>
          </a:prstGeom>
        </p:spPr>
      </p:pic>
      <p:pic>
        <p:nvPicPr>
          <p:cNvPr id="8" name="Picture 7" descr="A map of the arctic&#10;&#10;Description automatically generated">
            <a:extLst>
              <a:ext uri="{FF2B5EF4-FFF2-40B4-BE49-F238E27FC236}">
                <a16:creationId xmlns:a16="http://schemas.microsoft.com/office/drawing/2014/main" id="{DA69181D-036F-07EE-A95B-838C6C4C0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47" y="1814790"/>
            <a:ext cx="5058112" cy="5058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B1AD0-7447-8D44-14FA-FC4E12D00D90}"/>
              </a:ext>
            </a:extLst>
          </p:cNvPr>
          <p:cNvSpPr txBox="1"/>
          <p:nvPr/>
        </p:nvSpPr>
        <p:spPr>
          <a:xfrm>
            <a:off x="4075447" y="1814790"/>
            <a:ext cx="5038344" cy="153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 in the Central Arctic Ocean (CAO) High Seas by Flag State                2009-2018</a:t>
            </a:r>
          </a:p>
        </p:txBody>
      </p:sp>
    </p:spTree>
    <p:extLst>
      <p:ext uri="{BB962C8B-B14F-4D97-AF65-F5344CB8AC3E}">
        <p14:creationId xmlns:p14="http://schemas.microsoft.com/office/powerpoint/2010/main" val="401846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1" y="538609"/>
            <a:ext cx="9135890" cy="6334293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84885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Ship Traffic Into the</a:t>
            </a:r>
            <a:r>
              <a:rPr kumimoji="0" lang="en-US" altLang="en-US" sz="2700" b="1" i="0" u="none" strike="noStrike" kern="1200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 </a:t>
            </a:r>
            <a:r>
              <a:rPr kumimoji="0" lang="en-US" altLang="en-US" sz="2900" b="1" i="0" u="none" strike="noStrike" kern="1200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CAO High Seas (2009-2018):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Predominates</a:t>
            </a:r>
            <a:r>
              <a:rPr lang="en-US" altLang="en-US" sz="2900" b="1" dirty="0">
                <a:solidFill>
                  <a:srgbClr val="FFFF00"/>
                </a:solidFill>
                <a:latin typeface="Arial" panose="020B0604020202020204" pitchFamily="34" charset="0"/>
                <a:cs typeface="Times New Roman"/>
              </a:rPr>
              <a:t> from the Pacific Sector</a:t>
            </a:r>
            <a:endParaRPr kumimoji="0" lang="en-US" altLang="en-US" sz="2900" b="1" i="0" u="none" strike="noStrike" kern="1200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14" y="1164460"/>
            <a:ext cx="3987258" cy="270457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5" y="1164460"/>
            <a:ext cx="4033146" cy="270457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03" y="4048610"/>
            <a:ext cx="3329593" cy="27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1" y="374073"/>
            <a:ext cx="9135890" cy="6498829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46276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Pan-Arctic Observational Integration with Maritime Ship Traffic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14764" y="5238085"/>
            <a:ext cx="6114472" cy="1061829"/>
          </a:xfrm>
          <a:prstGeom prst="rect">
            <a:avLst/>
          </a:prstGeom>
          <a:solidFill>
            <a:schemeClr val="bg1"/>
          </a:solidFill>
        </p:spPr>
        <p:txBody>
          <a:bodyPr wrap="square" lIns="0" tIns="182880" rIns="0">
            <a:spAutoFit/>
          </a:bodyPr>
          <a:lstStyle/>
          <a:p>
            <a:pPr algn="ctr"/>
            <a:r>
              <a:rPr lang="en-US" sz="1200" spc="-1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700" b="1" u="sng" cap="small" spc="-1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Testing the </a:t>
            </a:r>
            <a:r>
              <a:rPr lang="en-US" sz="1700" b="1" i="1" u="sng" cap="small" spc="-1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‘Ship-Ice Hypothesis’  </a:t>
            </a:r>
          </a:p>
          <a:p>
            <a:pPr algn="ctr"/>
            <a:endParaRPr lang="en-US" sz="500" b="1" spc="-1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700" b="1" i="1" spc="-1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“Arctic ship traffic is increasing as sea-ice is diminishing”</a:t>
            </a:r>
          </a:p>
          <a:p>
            <a:pPr algn="ctr"/>
            <a:endParaRPr lang="en-US" sz="500" b="1" i="1" spc="-1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b="1" spc="-1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(Berkman et al. 2020a, 2022a,b)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3E907A-A833-3105-C268-90BE739D1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78" y="912030"/>
            <a:ext cx="6114471" cy="432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43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50F3BD5-B796-008F-457A-783F65F30E57}"/>
              </a:ext>
            </a:extLst>
          </p:cNvPr>
          <p:cNvSpPr txBox="1"/>
          <p:nvPr/>
        </p:nvSpPr>
        <p:spPr>
          <a:xfrm>
            <a:off x="5159967" y="566928"/>
            <a:ext cx="3978160" cy="2578608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D77CBE06-472C-9B07-5B79-632A4C4C1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" y="538609"/>
            <a:ext cx="5158311" cy="2628551"/>
          </a:xfrm>
          <a:prstGeom prst="rect">
            <a:avLst/>
          </a:prstGeom>
        </p:spPr>
      </p:pic>
      <p:pic>
        <p:nvPicPr>
          <p:cNvPr id="9" name="Picture 8" descr="A black and white logo with a white eagle and a black background&#10;&#10;Description automatically generated">
            <a:extLst>
              <a:ext uri="{FF2B5EF4-FFF2-40B4-BE49-F238E27FC236}">
                <a16:creationId xmlns:a16="http://schemas.microsoft.com/office/drawing/2014/main" id="{1348C40A-8DB3-871B-A769-4837D287AFC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12" y="4233672"/>
            <a:ext cx="1396232" cy="1216152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DCEC15EC-A77A-54D4-385E-0FCC8E433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46276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/>
              </a:rPr>
              <a:t>Pan-Arctic Transdisciplinary Integration with Maritime Ship Traffic </a:t>
            </a:r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2CA77420-DF1D-F3B0-13B6-07BA8461A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44" y="4339648"/>
            <a:ext cx="2652427" cy="554620"/>
          </a:xfrm>
          <a:prstGeom prst="rect">
            <a:avLst/>
          </a:prstGeom>
        </p:spPr>
      </p:pic>
      <p:pic>
        <p:nvPicPr>
          <p:cNvPr id="20" name="Picture 19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27949C09-E338-8ABF-4345-A311CEFA7D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04" y="4888993"/>
            <a:ext cx="1380881" cy="690531"/>
          </a:xfrm>
          <a:prstGeom prst="rect">
            <a:avLst/>
          </a:prstGeom>
        </p:spPr>
      </p:pic>
      <p:pic>
        <p:nvPicPr>
          <p:cNvPr id="22" name="Picture 21" descr="A blue and white sign&#10;&#10;Description automatically generated">
            <a:extLst>
              <a:ext uri="{FF2B5EF4-FFF2-40B4-BE49-F238E27FC236}">
                <a16:creationId xmlns:a16="http://schemas.microsoft.com/office/drawing/2014/main" id="{2A785FDD-C471-02AB-9861-C39E6B59F0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59" y="4894268"/>
            <a:ext cx="2631046" cy="704984"/>
          </a:xfrm>
          <a:prstGeom prst="rect">
            <a:avLst/>
          </a:prstGeom>
        </p:spPr>
      </p:pic>
      <p:pic>
        <p:nvPicPr>
          <p:cNvPr id="24" name="Picture 2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2D535F3-CE57-A5F0-971D-245C74535B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372" y="3602736"/>
            <a:ext cx="4034213" cy="746061"/>
          </a:xfrm>
          <a:prstGeom prst="rect">
            <a:avLst/>
          </a:prstGeom>
        </p:spPr>
      </p:pic>
      <p:pic>
        <p:nvPicPr>
          <p:cNvPr id="26" name="Picture 2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57AC541F-0DFB-FF97-0A48-8FAB602DAB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2678"/>
            <a:ext cx="3758184" cy="1642856"/>
          </a:xfrm>
          <a:prstGeom prst="rect">
            <a:avLst/>
          </a:prstGeom>
        </p:spPr>
      </p:pic>
      <p:pic>
        <p:nvPicPr>
          <p:cNvPr id="7" name="Picture 6" descr="A blue and white flag with a globe&#10;&#10;Description automatically generated">
            <a:extLst>
              <a:ext uri="{FF2B5EF4-FFF2-40B4-BE49-F238E27FC236}">
                <a16:creationId xmlns:a16="http://schemas.microsoft.com/office/drawing/2014/main" id="{44B76BB9-3391-F582-C140-CFAAD20422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58" y="3602736"/>
            <a:ext cx="1369789" cy="635559"/>
          </a:xfrm>
          <a:prstGeom prst="rect">
            <a:avLst/>
          </a:prstGeom>
        </p:spPr>
      </p:pic>
      <p:pic>
        <p:nvPicPr>
          <p:cNvPr id="16" name="Picture 15" descr="A close-up of a document&#10;&#10;Description automatically generated">
            <a:extLst>
              <a:ext uri="{FF2B5EF4-FFF2-40B4-BE49-F238E27FC236}">
                <a16:creationId xmlns:a16="http://schemas.microsoft.com/office/drawing/2014/main" id="{6CA929FE-DF5C-028E-7056-1512B72AD5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" y="5294829"/>
            <a:ext cx="3749811" cy="1544649"/>
          </a:xfrm>
          <a:prstGeom prst="rect">
            <a:avLst/>
          </a:prstGeom>
        </p:spPr>
      </p:pic>
      <p:pic>
        <p:nvPicPr>
          <p:cNvPr id="12" name="Picture 11" descr="A black and white text&#10;&#10;Description automatically generated">
            <a:extLst>
              <a:ext uri="{FF2B5EF4-FFF2-40B4-BE49-F238E27FC236}">
                <a16:creationId xmlns:a16="http://schemas.microsoft.com/office/drawing/2014/main" id="{DC0F2A3A-F74B-8076-065C-C1520E20DC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5579524"/>
            <a:ext cx="4005013" cy="711593"/>
          </a:xfrm>
          <a:prstGeom prst="rect">
            <a:avLst/>
          </a:prstGeom>
        </p:spPr>
      </p:pic>
      <p:pic>
        <p:nvPicPr>
          <p:cNvPr id="28" name="Picture 27" descr="A green sign with white text&#10;&#10;Description automatically generated">
            <a:extLst>
              <a:ext uri="{FF2B5EF4-FFF2-40B4-BE49-F238E27FC236}">
                <a16:creationId xmlns:a16="http://schemas.microsoft.com/office/drawing/2014/main" id="{B55AB0E9-5037-3C34-05FE-AB02EEFFFC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59" y="5445253"/>
            <a:ext cx="1396685" cy="856608"/>
          </a:xfrm>
          <a:prstGeom prst="rect">
            <a:avLst/>
          </a:prstGeom>
        </p:spPr>
      </p:pic>
      <p:pic>
        <p:nvPicPr>
          <p:cNvPr id="30" name="Picture 29" descr="A logo with a star&#10;&#10;Description automatically generated">
            <a:extLst>
              <a:ext uri="{FF2B5EF4-FFF2-40B4-BE49-F238E27FC236}">
                <a16:creationId xmlns:a16="http://schemas.microsoft.com/office/drawing/2014/main" id="{C73BE954-C199-C452-FC16-EDA267EE4B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91" y="1850153"/>
            <a:ext cx="1331638" cy="1189542"/>
          </a:xfrm>
          <a:prstGeom prst="rect">
            <a:avLst/>
          </a:prstGeom>
        </p:spPr>
      </p:pic>
      <p:pic>
        <p:nvPicPr>
          <p:cNvPr id="34" name="Picture 33" descr="A white fox and a globe&#10;&#10;Description automatically generated">
            <a:extLst>
              <a:ext uri="{FF2B5EF4-FFF2-40B4-BE49-F238E27FC236}">
                <a16:creationId xmlns:a16="http://schemas.microsoft.com/office/drawing/2014/main" id="{26BF9D49-ED6A-35CF-7C0B-76DF22962B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32" y="607599"/>
            <a:ext cx="1748950" cy="1189543"/>
          </a:xfrm>
          <a:prstGeom prst="rect">
            <a:avLst/>
          </a:prstGeom>
        </p:spPr>
      </p:pic>
      <p:pic>
        <p:nvPicPr>
          <p:cNvPr id="36" name="Picture 35" descr="A logo with blue lines and text&#10;&#10;Description automatically generated">
            <a:extLst>
              <a:ext uri="{FF2B5EF4-FFF2-40B4-BE49-F238E27FC236}">
                <a16:creationId xmlns:a16="http://schemas.microsoft.com/office/drawing/2014/main" id="{E87EFBD5-670F-C2F3-D52D-4AFAC89BC01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02" y="1837813"/>
            <a:ext cx="1772445" cy="1188720"/>
          </a:xfrm>
          <a:prstGeom prst="rect">
            <a:avLst/>
          </a:prstGeom>
        </p:spPr>
      </p:pic>
      <p:pic>
        <p:nvPicPr>
          <p:cNvPr id="32" name="Picture 31" descr="A logo with a map and flags&#10;&#10;Description automatically generated with medium confidence">
            <a:extLst>
              <a:ext uri="{FF2B5EF4-FFF2-40B4-BE49-F238E27FC236}">
                <a16:creationId xmlns:a16="http://schemas.microsoft.com/office/drawing/2014/main" id="{51D299F4-10CD-4D6B-AB7C-7822E5B953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471" y="607599"/>
            <a:ext cx="865478" cy="1188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60BE18-A01A-50FA-4788-AF62971E567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11" y="6291072"/>
            <a:ext cx="5403274" cy="5669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16FC1F1-B64D-0B8F-CE09-8019C87C5E5A}"/>
              </a:ext>
            </a:extLst>
          </p:cNvPr>
          <p:cNvSpPr txBox="1"/>
          <p:nvPr/>
        </p:nvSpPr>
        <p:spPr>
          <a:xfrm>
            <a:off x="-1" y="3156403"/>
            <a:ext cx="9144000" cy="446276"/>
          </a:xfrm>
          <a:prstGeom prst="rect">
            <a:avLst/>
          </a:prstGeom>
          <a:noFill/>
        </p:spPr>
        <p:txBody>
          <a:bodyPr wrap="square" tIns="91440" bIns="91440">
            <a:spAutoFit/>
          </a:bodyPr>
          <a:lstStyle/>
          <a:p>
            <a:pPr algn="ctr"/>
            <a:r>
              <a:rPr lang="en-US" sz="1700" b="1" i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United States seeks an Arctic region that is peaceful, stable, prosperous, and cooperative.”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C5F6C-F3B5-3C74-F412-B130C4EB547F}"/>
              </a:ext>
            </a:extLst>
          </p:cNvPr>
          <p:cNvSpPr txBox="1"/>
          <p:nvPr/>
        </p:nvSpPr>
        <p:spPr>
          <a:xfrm>
            <a:off x="2148840" y="6144768"/>
            <a:ext cx="1563624" cy="91440"/>
          </a:xfrm>
          <a:prstGeom prst="rect">
            <a:avLst/>
          </a:prstGeom>
          <a:solidFill>
            <a:srgbClr val="028FB5">
              <a:alpha val="26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27F72-A7DA-5E39-CEC6-5BF587DBC5FC}"/>
              </a:ext>
            </a:extLst>
          </p:cNvPr>
          <p:cNvSpPr txBox="1"/>
          <p:nvPr/>
        </p:nvSpPr>
        <p:spPr>
          <a:xfrm>
            <a:off x="509" y="6236208"/>
            <a:ext cx="777240" cy="91440"/>
          </a:xfrm>
          <a:prstGeom prst="rect">
            <a:avLst/>
          </a:prstGeom>
          <a:solidFill>
            <a:srgbClr val="028FB5">
              <a:alpha val="26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58842"/>
      </p:ext>
    </p:extLst>
  </p:cSld>
  <p:clrMapOvr>
    <a:masterClrMapping/>
  </p:clrMapOvr>
</p:sld>
</file>

<file path=ppt/theme/theme1.xml><?xml version="1.0" encoding="utf-8"?>
<a:theme xmlns:a="http://schemas.openxmlformats.org/drawingml/2006/main" name="1_ACI_17FEB14">
  <a:themeElements>
    <a:clrScheme name="ACI_17FEB14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CI_17FEB14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CI_17FEB1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I_17FEB1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I_17FEB1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I_17FEB1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I_17FEB1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I_17FEB1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I_17FEB1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CI_17FEB14">
  <a:themeElements>
    <a:clrScheme name="ACI_17FEB14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CI_17FEB14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CI_17FEB14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I_17FEB14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I_17FEB14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I_17FEB14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I_17FEB1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I_17FEB1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I_17FEB1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1812</TotalTime>
  <Words>444</Words>
  <Application>Microsoft Office PowerPoint</Application>
  <PresentationFormat>On-screen Show (4:3)</PresentationFormat>
  <Paragraphs>66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1_ACI_17FEB14</vt:lpstr>
      <vt:lpstr>ACI_17FEB14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Tufts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Berkman, Paul Arthur</dc:creator>
  <cp:lastModifiedBy>Berkman, Paul Arthur</cp:lastModifiedBy>
  <cp:revision>134</cp:revision>
  <cp:lastPrinted>2023-12-06T14:50:33Z</cp:lastPrinted>
  <dcterms:created xsi:type="dcterms:W3CDTF">2021-03-17T19:15:41Z</dcterms:created>
  <dcterms:modified xsi:type="dcterms:W3CDTF">2023-12-06T18:52:07Z</dcterms:modified>
</cp:coreProperties>
</file>